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ink/ink7.xml" ContentType="application/inkml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ink/ink11.xml" ContentType="application/inkml+xml"/>
  <Override PartName="/ppt/notesSlides/notesSlide19.xml" ContentType="application/vnd.openxmlformats-officedocument.presentationml.notesSlide+xml"/>
  <Override PartName="/ppt/ink/ink12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03" r:id="rId3"/>
    <p:sldId id="350" r:id="rId4"/>
    <p:sldId id="333" r:id="rId5"/>
    <p:sldId id="335" r:id="rId6"/>
    <p:sldId id="352" r:id="rId7"/>
    <p:sldId id="336" r:id="rId8"/>
    <p:sldId id="337" r:id="rId9"/>
    <p:sldId id="347" r:id="rId10"/>
    <p:sldId id="338" r:id="rId11"/>
    <p:sldId id="351" r:id="rId12"/>
    <p:sldId id="339" r:id="rId13"/>
    <p:sldId id="354" r:id="rId14"/>
    <p:sldId id="340" r:id="rId15"/>
    <p:sldId id="341" r:id="rId16"/>
    <p:sldId id="342" r:id="rId17"/>
    <p:sldId id="344" r:id="rId18"/>
    <p:sldId id="345" r:id="rId19"/>
    <p:sldId id="346" r:id="rId20"/>
    <p:sldId id="332" r:id="rId2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5E6"/>
    <a:srgbClr val="FFDBE7"/>
    <a:srgbClr val="FFDCE5"/>
    <a:srgbClr val="4F81BE"/>
    <a:srgbClr val="C14F4E"/>
    <a:srgbClr val="5A5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55"/>
    <p:restoredTop sz="84014"/>
  </p:normalViewPr>
  <p:slideViewPr>
    <p:cSldViewPr>
      <p:cViewPr varScale="1">
        <p:scale>
          <a:sx n="136" d="100"/>
          <a:sy n="136" d="100"/>
        </p:scale>
        <p:origin x="19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6T21:54:59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99829-C523-1743-A1AC-879CB6956817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AD134-CFD6-6944-84DD-60141EDB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1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7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93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59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59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67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97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3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9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0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9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5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3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7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46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9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AD134-CFD6-6944-84DD-60141EDBE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6937" y="874110"/>
            <a:ext cx="767012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67639"/>
          </a:xfrm>
        </p:spPr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67639"/>
          </a:xfrm>
        </p:spPr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67639"/>
          </a:xfrm>
        </p:spPr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67639"/>
          </a:xfrm>
        </p:spPr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67639"/>
          </a:xfrm>
        </p:spPr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904" y="503825"/>
            <a:ext cx="897619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550" y="1222930"/>
            <a:ext cx="8214899" cy="1863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86800" y="4778067"/>
            <a:ext cx="28713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3" Type="http://schemas.openxmlformats.org/officeDocument/2006/relationships/customXml" Target="../ink/ink2.xml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1.png"/><Relationship Id="rId5" Type="http://schemas.openxmlformats.org/officeDocument/2006/relationships/image" Target="../media/image13.png"/><Relationship Id="rId10" Type="http://schemas.openxmlformats.org/officeDocument/2006/relationships/image" Target="../media/image340.png"/><Relationship Id="rId4" Type="http://schemas.openxmlformats.org/officeDocument/2006/relationships/image" Target="../media/image12.png"/><Relationship Id="rId9" Type="http://schemas.openxmlformats.org/officeDocument/2006/relationships/image" Target="../media/image3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0" algn="ctr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Towards Better Generalization of Adaptive Gradient Methods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39063" y="2843167"/>
            <a:ext cx="7315200" cy="147989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000" spc="-15" dirty="0" err="1">
                <a:solidFill>
                  <a:srgbClr val="595959"/>
                </a:solidFill>
                <a:latin typeface="Arial"/>
                <a:cs typeface="Arial"/>
              </a:rPr>
              <a:t>Yingxue</a:t>
            </a:r>
            <a:r>
              <a:rPr lang="en-US" sz="2000" spc="-15" dirty="0">
                <a:solidFill>
                  <a:srgbClr val="595959"/>
                </a:solidFill>
                <a:latin typeface="Arial"/>
                <a:cs typeface="Arial"/>
              </a:rPr>
              <a:t> Zhou, </a:t>
            </a:r>
            <a:r>
              <a:rPr lang="en-US" sz="2000" spc="-15" dirty="0" err="1">
                <a:solidFill>
                  <a:srgbClr val="595959"/>
                </a:solidFill>
                <a:latin typeface="Arial"/>
                <a:cs typeface="Arial"/>
              </a:rPr>
              <a:t>Belhal</a:t>
            </a:r>
            <a:r>
              <a:rPr lang="en-US" sz="2000" spc="-15" dirty="0">
                <a:solidFill>
                  <a:srgbClr val="595959"/>
                </a:solidFill>
                <a:latin typeface="Arial"/>
                <a:cs typeface="Arial"/>
              </a:rPr>
              <a:t> Karimi, Jinxing Yu, </a:t>
            </a:r>
            <a:r>
              <a:rPr lang="en-US" sz="2000" spc="-15" dirty="0" err="1">
                <a:solidFill>
                  <a:srgbClr val="595959"/>
                </a:solidFill>
                <a:latin typeface="Arial"/>
                <a:cs typeface="Arial"/>
              </a:rPr>
              <a:t>Zhiqiang</a:t>
            </a:r>
            <a:r>
              <a:rPr lang="en-US" sz="2000" spc="-15" dirty="0">
                <a:solidFill>
                  <a:srgbClr val="595959"/>
                </a:solidFill>
                <a:latin typeface="Arial"/>
                <a:cs typeface="Arial"/>
              </a:rPr>
              <a:t> Xu and Ping Li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pc="-1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5" dirty="0">
                <a:solidFill>
                  <a:srgbClr val="595959"/>
                </a:solidFill>
                <a:latin typeface="Arial"/>
                <a:cs typeface="Arial"/>
              </a:rPr>
              <a:t>Baidu Research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pc="-15" dirty="0">
              <a:solidFill>
                <a:srgbClr val="595959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5" dirty="0" err="1">
                <a:solidFill>
                  <a:srgbClr val="595959"/>
                </a:solidFill>
                <a:latin typeface="Arial"/>
                <a:cs typeface="Arial"/>
              </a:rPr>
              <a:t>NeurIPS</a:t>
            </a:r>
            <a:r>
              <a:rPr lang="en-US" spc="-15" dirty="0">
                <a:solidFill>
                  <a:srgbClr val="595959"/>
                </a:solidFill>
                <a:latin typeface="Arial"/>
                <a:cs typeface="Arial"/>
              </a:rPr>
              <a:t> 2020</a:t>
            </a:r>
            <a:endParaRPr spc="-15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DD46E-64D6-2148-9531-67B77A5B7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02" y="72008"/>
            <a:ext cx="1525803" cy="492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EA4FCF-A020-EB41-82AB-ED51312EB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" y="72008"/>
            <a:ext cx="1388626" cy="451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SAGD with Laplace mechanism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AACF23D-55C6-A941-A039-D86570A642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882"/>
          <a:stretch/>
        </p:blipFill>
        <p:spPr>
          <a:xfrm>
            <a:off x="1219200" y="1072755"/>
            <a:ext cx="6323160" cy="317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SAGD with Laplace mechanism 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6CD34-1E18-534A-B6B4-FC0B848E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86"/>
          <a:stretch/>
        </p:blipFill>
        <p:spPr>
          <a:xfrm>
            <a:off x="609600" y="1271270"/>
            <a:ext cx="7720607" cy="1300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6ABB38-A812-2A41-8533-E86F760640B5}"/>
                  </a:ext>
                </a:extLst>
              </p:cNvPr>
              <p:cNvSpPr txBox="1"/>
              <p:nvPr/>
            </p:nvSpPr>
            <p:spPr>
              <a:xfrm>
                <a:off x="598449" y="2887075"/>
                <a:ext cx="8088351" cy="805990"/>
              </a:xfrm>
              <a:prstGeom prst="rect">
                <a:avLst/>
              </a:prstGeom>
            </p:spPr>
            <p:txBody>
              <a:bodyPr vert="horz" wrap="square" lIns="0" tIns="66675" rIns="0" bIns="0" rtlCol="0">
                <a:spAutoFit/>
              </a:bodyPr>
              <a:lstStyle/>
              <a:p>
                <a:pPr marL="379095" indent="-367030">
                  <a:spcBef>
                    <a:spcPts val="525"/>
                  </a:spcBef>
                  <a:buChar char="●"/>
                  <a:tabLst>
                    <a:tab pos="379095" algn="l"/>
                    <a:tab pos="379730" algn="l"/>
                  </a:tabLst>
                </a:pP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If the privacy cost </a:t>
                </a:r>
                <a14:m>
                  <m:oMath xmlns:m="http://schemas.openxmlformats.org/officeDocument/2006/math">
                    <m:r>
                      <a:rPr lang="el-GR" sz="1600" i="1" spc="-5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𝜖</m:t>
                    </m:r>
                  </m:oMath>
                </a14:m>
                <a:r>
                  <a:rPr lang="el-GR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</a:t>
                </a: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is bounded by the </a:t>
                </a:r>
                <a:r>
                  <a:rPr lang="en-US" sz="16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estimation error</a:t>
                </a: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, the differential privacy mechanism enables the </a:t>
                </a:r>
                <a:r>
                  <a:rPr lang="en-US" sz="1600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reused</a:t>
                </a: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training sample set to </a:t>
                </a:r>
                <a:r>
                  <a:rPr lang="en-US" sz="16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maintain statistical guarantees </a:t>
                </a: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as if they were </a:t>
                </a:r>
                <a:r>
                  <a:rPr lang="en-US" sz="1600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fresh </a:t>
                </a:r>
                <a:r>
                  <a:rPr lang="en-US" sz="16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samples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6ABB38-A812-2A41-8533-E86F76064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9" y="2887075"/>
                <a:ext cx="8088351" cy="805990"/>
              </a:xfrm>
              <a:prstGeom prst="rect">
                <a:avLst/>
              </a:prstGeom>
              <a:blipFill>
                <a:blip r:embed="rId4"/>
                <a:stretch>
                  <a:fillRect l="-1413" r="-314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99DED8-9FBB-2444-AC27-C5DFDF059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052"/>
          <a:stretch/>
        </p:blipFill>
        <p:spPr>
          <a:xfrm>
            <a:off x="1481044" y="4007925"/>
            <a:ext cx="6323160" cy="764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B1BB2-D8A9-AC49-A322-139111CCC1E3}"/>
              </a:ext>
            </a:extLst>
          </p:cNvPr>
          <p:cNvCxnSpPr>
            <a:cxnSpLocks/>
          </p:cNvCxnSpPr>
          <p:nvPr/>
        </p:nvCxnSpPr>
        <p:spPr>
          <a:xfrm>
            <a:off x="7356804" y="2038350"/>
            <a:ext cx="8948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240287-8A88-3C44-AC5E-AC9F7ED3A11E}"/>
              </a:ext>
            </a:extLst>
          </p:cNvPr>
          <p:cNvCxnSpPr>
            <a:cxnSpLocks/>
          </p:cNvCxnSpPr>
          <p:nvPr/>
        </p:nvCxnSpPr>
        <p:spPr>
          <a:xfrm>
            <a:off x="3505200" y="4772282"/>
            <a:ext cx="20574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2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SAGD with Laplace mechanism 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3C5FEA-844E-4149-97A7-3C57BEBC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428750"/>
            <a:ext cx="7166579" cy="2459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286C4-4AFD-5D47-AB71-C822D692E2E2}"/>
                  </a:ext>
                </a:extLst>
              </p:cNvPr>
              <p:cNvSpPr txBox="1"/>
              <p:nvPr/>
            </p:nvSpPr>
            <p:spPr>
              <a:xfrm>
                <a:off x="838200" y="4019550"/>
                <a:ext cx="6577763" cy="1053302"/>
              </a:xfrm>
              <a:prstGeom prst="rect">
                <a:avLst/>
              </a:prstGeom>
            </p:spPr>
            <p:txBody>
              <a:bodyPr vert="horz" wrap="none" lIns="0" tIns="66675" rIns="0" bIns="0" rtlCol="0">
                <a:spAutoFit/>
              </a:bodyPr>
              <a:lstStyle/>
              <a:p>
                <a:pPr marL="379095" indent="-367030" algn="l">
                  <a:lnSpc>
                    <a:spcPct val="100000"/>
                  </a:lnSpc>
                  <a:spcBef>
                    <a:spcPts val="525"/>
                  </a:spcBef>
                  <a:buChar char="●"/>
                  <a:tabLst>
                    <a:tab pos="379095" algn="l"/>
                    <a:tab pos="379730" algn="l"/>
                  </a:tabLst>
                </a:pPr>
                <a:r>
                  <a:rPr lang="en-US" sz="18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800" i="1" spc="-5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</m:oMath>
                </a14:m>
                <a:r>
                  <a:rPr lang="en-US" sz="18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samples, previous approaches can achieve </a:t>
                </a:r>
                <a14:m>
                  <m:oMath xmlns:m="http://schemas.openxmlformats.org/officeDocument/2006/math">
                    <m:r>
                      <a:rPr lang="en-US" sz="180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𝒪</m:t>
                    </m:r>
                    <m:r>
                      <a:rPr lang="en-US" sz="1800" b="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(1/</m:t>
                    </m:r>
                    <m:rad>
                      <m:radPr>
                        <m:degHide m:val="on"/>
                        <m:ctrlPr>
                          <a:rPr lang="en-US" sz="1800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radPr>
                      <m:deg/>
                      <m:e>
                        <m:r>
                          <a:rPr lang="en-US" sz="1800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</m:rad>
                    <m:r>
                      <a:rPr lang="en-US" sz="1800" b="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sz="1800" spc="-5" dirty="0">
                  <a:solidFill>
                    <a:srgbClr val="595959"/>
                  </a:solidFill>
                  <a:latin typeface="Arial"/>
                  <a:cs typeface="Arial"/>
                </a:endParaRPr>
              </a:p>
              <a:p>
                <a:pPr marL="379095" indent="-367030">
                  <a:spcBef>
                    <a:spcPts val="525"/>
                  </a:spcBef>
                  <a:buFontTx/>
                  <a:buChar char="●"/>
                  <a:tabLst>
                    <a:tab pos="379095" algn="l"/>
                    <a:tab pos="379730" algn="l"/>
                  </a:tabLst>
                </a:pPr>
                <a:r>
                  <a:rPr lang="en-US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This paper can achieve </a:t>
                </a:r>
                <a14:m>
                  <m:oMath xmlns:m="http://schemas.openxmlformats.org/officeDocument/2006/math">
                    <m:r>
                      <a:rPr lang="en-US" i="1" spc="-5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𝒪</m:t>
                    </m:r>
                    <m:r>
                      <a:rPr lang="en-US" i="1" spc="-5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(1/</m:t>
                    </m:r>
                    <m:sSup>
                      <m:sSupPr>
                        <m:ctrlPr>
                          <a:rPr lang="en-US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  <m:sup>
                        <m:r>
                          <a:rPr lang="en-US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2/3</m:t>
                        </m:r>
                      </m:sup>
                    </m:sSup>
                    <m:r>
                      <a:rPr lang="en-US" i="1" spc="-5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spc="-5" dirty="0">
                  <a:solidFill>
                    <a:srgbClr val="595959"/>
                  </a:solidFill>
                  <a:latin typeface="Arial"/>
                  <a:cs typeface="Arial"/>
                </a:endParaRPr>
              </a:p>
              <a:p>
                <a:pPr marL="379095" indent="-367030" algn="l">
                  <a:lnSpc>
                    <a:spcPct val="100000"/>
                  </a:lnSpc>
                  <a:spcBef>
                    <a:spcPts val="525"/>
                  </a:spcBef>
                  <a:buChar char="●"/>
                  <a:tabLst>
                    <a:tab pos="379095" algn="l"/>
                    <a:tab pos="379730" algn="l"/>
                  </a:tabLst>
                </a:pPr>
                <a:endParaRPr lang="en-US" sz="1800" spc="-5" dirty="0">
                  <a:solidFill>
                    <a:srgbClr val="595959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286C4-4AFD-5D47-AB71-C822D692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19550"/>
                <a:ext cx="6577763" cy="1053302"/>
              </a:xfrm>
              <a:prstGeom prst="rect">
                <a:avLst/>
              </a:prstGeom>
              <a:blipFill>
                <a:blip r:embed="rId6"/>
                <a:stretch>
                  <a:fillRect l="-1927" t="-1190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20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SAGD with Laplace mechanism 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43C5FEA-844E-4149-97A7-3C57BEBCB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428750"/>
            <a:ext cx="7166579" cy="2459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05CCD-C033-B74C-8BB9-BC0FE772DD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052"/>
          <a:stretch/>
        </p:blipFill>
        <p:spPr>
          <a:xfrm>
            <a:off x="897276" y="4024695"/>
            <a:ext cx="7757814" cy="9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SAGD with Sparse vector technique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8A16503-EAA7-764D-959E-23AC548B57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543"/>
          <a:stretch/>
        </p:blipFill>
        <p:spPr>
          <a:xfrm>
            <a:off x="1433387" y="1064864"/>
            <a:ext cx="6089863" cy="37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8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SAGD </a:t>
            </a:r>
            <a:r>
              <a:rPr lang="en-US" dirty="0"/>
              <a:t>with Sparse vector technique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6AF4CC-D5D0-114C-8E81-B1CD55CB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52550"/>
            <a:ext cx="7696200" cy="1493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5EE35B-AF65-C243-BC21-F7123703A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102720"/>
            <a:ext cx="6781800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Mini-batch SAGD algorithm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895C500-4234-6F4C-BCAA-41878C1BB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141103"/>
            <a:ext cx="5167086" cy="2438400"/>
          </a:xfrm>
          <a:prstGeom prst="rect">
            <a:avLst/>
          </a:prstGeom>
        </p:spPr>
      </p:pic>
      <p:sp>
        <p:nvSpPr>
          <p:cNvPr id="9" name="object 36">
            <a:extLst>
              <a:ext uri="{FF2B5EF4-FFF2-40B4-BE49-F238E27FC236}">
                <a16:creationId xmlns:a16="http://schemas.microsoft.com/office/drawing/2014/main" id="{85C76840-A02B-6E41-BAE4-65973F3FF39C}"/>
              </a:ext>
            </a:extLst>
          </p:cNvPr>
          <p:cNvSpPr/>
          <p:nvPr/>
        </p:nvSpPr>
        <p:spPr>
          <a:xfrm>
            <a:off x="2438400" y="1905643"/>
            <a:ext cx="3429000" cy="226060"/>
          </a:xfrm>
          <a:custGeom>
            <a:avLst/>
            <a:gdLst/>
            <a:ahLst/>
            <a:cxnLst/>
            <a:rect l="l" t="t" r="r" b="b"/>
            <a:pathLst>
              <a:path w="4071620" h="226060">
                <a:moveTo>
                  <a:pt x="0" y="0"/>
                </a:moveTo>
                <a:lnTo>
                  <a:pt x="4071049" y="0"/>
                </a:lnTo>
                <a:lnTo>
                  <a:pt x="4071049" y="225752"/>
                </a:lnTo>
                <a:lnTo>
                  <a:pt x="0" y="225752"/>
                </a:lnTo>
                <a:lnTo>
                  <a:pt x="0" y="0"/>
                </a:lnTo>
                <a:close/>
              </a:path>
            </a:pathLst>
          </a:custGeom>
          <a:solidFill>
            <a:srgbClr val="FF50AB">
              <a:alpha val="20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6">
            <a:extLst>
              <a:ext uri="{FF2B5EF4-FFF2-40B4-BE49-F238E27FC236}">
                <a16:creationId xmlns:a16="http://schemas.microsoft.com/office/drawing/2014/main" id="{6031C72A-9988-A246-8BAB-3E5CE34F832F}"/>
              </a:ext>
            </a:extLst>
          </p:cNvPr>
          <p:cNvSpPr/>
          <p:nvPr/>
        </p:nvSpPr>
        <p:spPr>
          <a:xfrm>
            <a:off x="3200400" y="2436503"/>
            <a:ext cx="3505200" cy="226060"/>
          </a:xfrm>
          <a:custGeom>
            <a:avLst/>
            <a:gdLst/>
            <a:ahLst/>
            <a:cxnLst/>
            <a:rect l="l" t="t" r="r" b="b"/>
            <a:pathLst>
              <a:path w="4071620" h="226060">
                <a:moveTo>
                  <a:pt x="0" y="0"/>
                </a:moveTo>
                <a:lnTo>
                  <a:pt x="4071049" y="0"/>
                </a:lnTo>
                <a:lnTo>
                  <a:pt x="4071049" y="225752"/>
                </a:lnTo>
                <a:lnTo>
                  <a:pt x="0" y="225752"/>
                </a:lnTo>
                <a:lnTo>
                  <a:pt x="0" y="0"/>
                </a:lnTo>
                <a:close/>
              </a:path>
            </a:pathLst>
          </a:custGeom>
          <a:solidFill>
            <a:srgbClr val="FF50AB">
              <a:alpha val="203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DF494-6103-4F4B-8F9C-F45CE703BF5C}"/>
              </a:ext>
            </a:extLst>
          </p:cNvPr>
          <p:cNvGrpSpPr/>
          <p:nvPr/>
        </p:nvGrpSpPr>
        <p:grpSpPr>
          <a:xfrm>
            <a:off x="304800" y="3720039"/>
            <a:ext cx="5257800" cy="1132097"/>
            <a:chOff x="2286000" y="1809750"/>
            <a:chExt cx="5257800" cy="1132097"/>
          </a:xfrm>
        </p:grpSpPr>
        <p:sp>
          <p:nvSpPr>
            <p:cNvPr id="14" name="object 54">
              <a:extLst>
                <a:ext uri="{FF2B5EF4-FFF2-40B4-BE49-F238E27FC236}">
                  <a16:creationId xmlns:a16="http://schemas.microsoft.com/office/drawing/2014/main" id="{A7DE9876-0350-7243-8768-B38D4E68922B}"/>
                </a:ext>
              </a:extLst>
            </p:cNvPr>
            <p:cNvSpPr/>
            <p:nvPr/>
          </p:nvSpPr>
          <p:spPr>
            <a:xfrm>
              <a:off x="2286000" y="1809750"/>
              <a:ext cx="5257800" cy="1132097"/>
            </a:xfrm>
            <a:custGeom>
              <a:avLst/>
              <a:gdLst/>
              <a:ahLst/>
              <a:cxnLst/>
              <a:rect l="l" t="t" r="r" b="b"/>
              <a:pathLst>
                <a:path w="6015355" h="1898650">
                  <a:moveTo>
                    <a:pt x="0" y="1898480"/>
                  </a:moveTo>
                  <a:lnTo>
                    <a:pt x="6015130" y="1898480"/>
                  </a:lnTo>
                  <a:lnTo>
                    <a:pt x="6015130" y="0"/>
                  </a:lnTo>
                  <a:lnTo>
                    <a:pt x="0" y="0"/>
                  </a:lnTo>
                  <a:lnTo>
                    <a:pt x="0" y="1898480"/>
                  </a:lnTo>
                  <a:close/>
                </a:path>
              </a:pathLst>
            </a:custGeom>
            <a:ln w="15512">
              <a:solidFill>
                <a:srgbClr val="E54E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3">
              <a:extLst>
                <a:ext uri="{FF2B5EF4-FFF2-40B4-BE49-F238E27FC236}">
                  <a16:creationId xmlns:a16="http://schemas.microsoft.com/office/drawing/2014/main" id="{35AAD986-E2DE-9B46-8555-2D1E70252689}"/>
                </a:ext>
              </a:extLst>
            </p:cNvPr>
            <p:cNvSpPr txBox="1"/>
            <p:nvPr/>
          </p:nvSpPr>
          <p:spPr>
            <a:xfrm>
              <a:off x="2590800" y="1809750"/>
              <a:ext cx="4419600" cy="268662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25400" algn="ctr">
                <a:lnSpc>
                  <a:spcPct val="100000"/>
                </a:lnSpc>
                <a:spcBef>
                  <a:spcPts val="1315"/>
                </a:spcBef>
              </a:pPr>
              <a:r>
                <a:rPr sz="1650" b="1" spc="15" dirty="0">
                  <a:solidFill>
                    <a:srgbClr val="E54E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★</a:t>
              </a:r>
              <a:r>
                <a:rPr sz="1650" b="1" spc="-405" dirty="0">
                  <a:solidFill>
                    <a:srgbClr val="E54E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1875" spc="15" baseline="2222" dirty="0">
                  <a:solidFill>
                    <a:srgbClr val="0000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Non-asymptotic convergence rate (population gradient):</a:t>
              </a:r>
              <a:endParaRPr sz="1875" baseline="222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F0650A-80BD-274F-9670-424EE8AB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2200" y="2288272"/>
              <a:ext cx="4800600" cy="56774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F7509E-0B4D-4D45-8AB4-9E6517916306}"/>
                  </a:ext>
                </a:extLst>
              </p:cNvPr>
              <p:cNvSpPr txBox="1"/>
              <p:nvPr/>
            </p:nvSpPr>
            <p:spPr>
              <a:xfrm>
                <a:off x="5718717" y="3607822"/>
                <a:ext cx="3255213" cy="997966"/>
              </a:xfrm>
              <a:prstGeom prst="rect">
                <a:avLst/>
              </a:prstGeom>
            </p:spPr>
            <p:txBody>
              <a:bodyPr vert="horz" wrap="square" lIns="0" tIns="66675" rIns="0" bIns="0" rtlCol="0">
                <a:spAutoFit/>
              </a:bodyPr>
              <a:lstStyle/>
              <a:p>
                <a:pPr marL="379095" indent="-367030">
                  <a:spcBef>
                    <a:spcPts val="525"/>
                  </a:spcBef>
                  <a:buChar char="●"/>
                  <a:tabLst>
                    <a:tab pos="379095" algn="l"/>
                    <a:tab pos="379730" algn="l"/>
                  </a:tabLst>
                </a:pPr>
                <a:r>
                  <a:rPr lang="en-US" sz="1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pc="-5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  <m:r>
                      <a:rPr lang="en-US" sz="1400" i="1" spc="-5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1400" i="1" spc="-5" dirty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radPr>
                      <m:deg/>
                      <m:e>
                        <m:r>
                          <a:rPr lang="en-US" sz="1400" b="0" i="1" spc="-5" dirty="0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, mini-batch SAGD achieves </a:t>
                </a:r>
                <a14:m>
                  <m:oMath xmlns:m="http://schemas.openxmlformats.org/officeDocument/2006/math">
                    <m:r>
                      <a:rPr lang="en-US" sz="140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𝒪</m:t>
                    </m:r>
                    <m:r>
                      <a:rPr lang="en-US" sz="1400" b="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(1/</m:t>
                    </m:r>
                    <m:rad>
                      <m:radPr>
                        <m:degHide m:val="on"/>
                        <m:ctrlPr>
                          <a:rPr lang="en-US" sz="1400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radPr>
                      <m:deg/>
                      <m:e>
                        <m:r>
                          <a:rPr lang="en-US" sz="1400" b="0" i="1" spc="-5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</m:rad>
                    <m:r>
                      <a:rPr lang="en-US" sz="1400" b="0" i="1" spc="-5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1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 convergence rate</a:t>
                </a:r>
              </a:p>
              <a:p>
                <a:pPr marL="379095" indent="-367030">
                  <a:spcBef>
                    <a:spcPts val="525"/>
                  </a:spcBef>
                  <a:buChar char="●"/>
                  <a:tabLst>
                    <a:tab pos="379095" algn="l"/>
                    <a:tab pos="379730" algn="l"/>
                  </a:tabLst>
                </a:pPr>
                <a:r>
                  <a:rPr lang="en-US" sz="1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pc="-5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  <m:r>
                      <a:rPr lang="en-US" sz="1400" i="1" spc="-5" dirty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 =</m:t>
                    </m:r>
                    <m:r>
                      <a:rPr lang="en-US" sz="1400" b="0" i="1" spc="-5" dirty="0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cs typeface="Arial"/>
                      </a:rPr>
                      <m:t>𝑛</m:t>
                    </m:r>
                  </m:oMath>
                </a14:m>
                <a:r>
                  <a:rPr lang="en-US" sz="1400" spc="-5" dirty="0">
                    <a:solidFill>
                      <a:srgbClr val="595959"/>
                    </a:solidFill>
                    <a:latin typeface="Arial"/>
                    <a:cs typeface="Arial"/>
                  </a:rPr>
                  <a:t>, recover the full batch convergence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F7509E-0B4D-4D45-8AB4-9E6517916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717" y="3607822"/>
                <a:ext cx="3255213" cy="997966"/>
              </a:xfrm>
              <a:prstGeom prst="rect">
                <a:avLst/>
              </a:prstGeom>
              <a:blipFill>
                <a:blip r:embed="rId7"/>
                <a:stretch>
                  <a:fillRect l="-2724" r="-1946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04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Experiments Settings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E77350A-4DEC-0944-9C11-0119E57DEA8A}"/>
              </a:ext>
            </a:extLst>
          </p:cNvPr>
          <p:cNvSpPr txBox="1"/>
          <p:nvPr/>
        </p:nvSpPr>
        <p:spPr>
          <a:xfrm>
            <a:off x="384725" y="2756114"/>
            <a:ext cx="8230515" cy="1490793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065"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each task, construct multiple training sets of different size by sampling from the original training set. </a:t>
            </a:r>
          </a:p>
          <a:p>
            <a:pPr marL="12065">
              <a:spcBef>
                <a:spcPts val="525"/>
              </a:spcBef>
              <a:tabLst>
                <a:tab pos="379095" algn="l"/>
                <a:tab pos="379730" algn="l"/>
              </a:tabLst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MNIST, training sets of size n ∈ {50, 100, 200, 500, …} are constructed.</a:t>
            </a: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CIFAR10, training sets of size n ∈ {200, 500, 1000, …} are constructed.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161A9-7294-4E49-93FB-10C5C1666513}"/>
              </a:ext>
            </a:extLst>
          </p:cNvPr>
          <p:cNvGrpSpPr/>
          <p:nvPr/>
        </p:nvGrpSpPr>
        <p:grpSpPr>
          <a:xfrm>
            <a:off x="842382" y="1216925"/>
            <a:ext cx="7315200" cy="1278209"/>
            <a:chOff x="685800" y="1276350"/>
            <a:chExt cx="7315200" cy="12782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CBEC43-1605-D549-A3CE-D1E8F3F85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393"/>
            <a:stretch/>
          </p:blipFill>
          <p:spPr>
            <a:xfrm>
              <a:off x="685800" y="1276350"/>
              <a:ext cx="731520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D092E-47BF-034D-9241-07C5893BB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0126"/>
            <a:stretch/>
          </p:blipFill>
          <p:spPr>
            <a:xfrm>
              <a:off x="685800" y="2409129"/>
              <a:ext cx="7315200" cy="145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85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Experiments Results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97BEB5-EF05-1F4A-86F4-8C941067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25" y="1131346"/>
            <a:ext cx="4617943" cy="368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FA011-0162-9C41-8DD3-BE3EB865D7CE}"/>
              </a:ext>
            </a:extLst>
          </p:cNvPr>
          <p:cNvSpPr txBox="1"/>
          <p:nvPr/>
        </p:nvSpPr>
        <p:spPr>
          <a:xfrm>
            <a:off x="5075151" y="1221650"/>
            <a:ext cx="4052122" cy="1426673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Test loss and test accuracy of </a:t>
            </a:r>
            <a:r>
              <a:rPr lang="en-US" sz="1600" spc="-5" dirty="0" err="1">
                <a:solidFill>
                  <a:srgbClr val="595959"/>
                </a:solidFill>
                <a:latin typeface="Arial"/>
                <a:cs typeface="Arial"/>
              </a:rPr>
              <a:t>ReLU</a:t>
            </a: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 neural network on MNIST</a:t>
            </a:r>
          </a:p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Test loss and accuracy of ResNet-18 on CIFAR10</a:t>
            </a:r>
          </a:p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endParaRPr lang="en-US" sz="1600" spc="-5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D2B313-8D39-FB41-9A84-2EE75A7F173C}"/>
              </a:ext>
            </a:extLst>
          </p:cNvPr>
          <p:cNvSpPr txBox="1"/>
          <p:nvPr/>
        </p:nvSpPr>
        <p:spPr>
          <a:xfrm>
            <a:off x="4953000" y="3208513"/>
            <a:ext cx="4020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latin typeface="Arial"/>
                <a:cs typeface="Arial"/>
              </a:rPr>
              <a:t>SAGD obtains the </a:t>
            </a:r>
            <a:r>
              <a:rPr lang="en-US" sz="1600" spc="-5" dirty="0">
                <a:solidFill>
                  <a:srgbClr val="00B050"/>
                </a:solidFill>
                <a:latin typeface="Arial"/>
                <a:cs typeface="Arial"/>
              </a:rPr>
              <a:t>best test accuracy </a:t>
            </a:r>
            <a:r>
              <a:rPr lang="en-US" sz="1600" spc="-5" dirty="0">
                <a:latin typeface="Arial"/>
                <a:cs typeface="Arial"/>
              </a:rPr>
              <a:t>among all the methods</a:t>
            </a:r>
          </a:p>
        </p:txBody>
      </p:sp>
    </p:spTree>
    <p:extLst>
      <p:ext uri="{BB962C8B-B14F-4D97-AF65-F5344CB8AC3E}">
        <p14:creationId xmlns:p14="http://schemas.microsoft.com/office/powerpoint/2010/main" val="287618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Experiments Results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D86E908-8AE3-7346-83AF-144C6B7FF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50" y="1112760"/>
            <a:ext cx="4870316" cy="3714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A20E0D-E11B-E84A-BD65-755D6BE5E0F7}"/>
              </a:ext>
            </a:extLst>
          </p:cNvPr>
          <p:cNvSpPr txBox="1"/>
          <p:nvPr/>
        </p:nvSpPr>
        <p:spPr>
          <a:xfrm>
            <a:off x="5181600" y="2772937"/>
            <a:ext cx="3886201" cy="1298432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latin typeface="Arial"/>
                <a:cs typeface="Arial"/>
              </a:rPr>
              <a:t>Even though some baseline optimizers achieve better training performance than SAGD, the latter performs the </a:t>
            </a:r>
            <a:r>
              <a:rPr lang="en-US" sz="1600" spc="-5" dirty="0">
                <a:solidFill>
                  <a:srgbClr val="00B050"/>
                </a:solidFill>
                <a:latin typeface="Arial"/>
                <a:cs typeface="Arial"/>
              </a:rPr>
              <a:t>best in terms of test perplexity </a:t>
            </a:r>
            <a:r>
              <a:rPr lang="en-US" sz="1600" spc="-5" dirty="0">
                <a:latin typeface="Arial"/>
                <a:cs typeface="Arial"/>
              </a:rPr>
              <a:t>among all methods.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106A3-51CB-5F42-A232-7372EBCC6C37}"/>
              </a:ext>
            </a:extLst>
          </p:cNvPr>
          <p:cNvSpPr txBox="1"/>
          <p:nvPr/>
        </p:nvSpPr>
        <p:spPr>
          <a:xfrm>
            <a:off x="5188723" y="1058451"/>
            <a:ext cx="3641642" cy="805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Train and test perplexity of 2-layer LSTM (2LSTM), 3- layer LSTM (3LSTM) </a:t>
            </a:r>
          </a:p>
        </p:txBody>
      </p:sp>
    </p:spTree>
    <p:extLst>
      <p:ext uri="{BB962C8B-B14F-4D97-AF65-F5344CB8AC3E}">
        <p14:creationId xmlns:p14="http://schemas.microsoft.com/office/powerpoint/2010/main" val="424116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4638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First-order gradient optimizers for deep learning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B2C45-1E8C-E14F-A998-8776E34A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04950"/>
            <a:ext cx="3257939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1262DD-E14F-9545-A8B0-7C82C0C7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333750"/>
            <a:ext cx="8763000" cy="1023225"/>
          </a:xfrm>
          <a:prstGeom prst="rect">
            <a:avLst/>
          </a:prstGeom>
        </p:spPr>
      </p:pic>
      <p:sp>
        <p:nvSpPr>
          <p:cNvPr id="10" name="object 36">
            <a:extLst>
              <a:ext uri="{FF2B5EF4-FFF2-40B4-BE49-F238E27FC236}">
                <a16:creationId xmlns:a16="http://schemas.microsoft.com/office/drawing/2014/main" id="{AF1B02E4-7141-0F45-BA0B-4165A9E3CB23}"/>
              </a:ext>
            </a:extLst>
          </p:cNvPr>
          <p:cNvSpPr/>
          <p:nvPr/>
        </p:nvSpPr>
        <p:spPr>
          <a:xfrm>
            <a:off x="228600" y="3943350"/>
            <a:ext cx="8458199" cy="226060"/>
          </a:xfrm>
          <a:custGeom>
            <a:avLst/>
            <a:gdLst/>
            <a:ahLst/>
            <a:cxnLst/>
            <a:rect l="l" t="t" r="r" b="b"/>
            <a:pathLst>
              <a:path w="4071620" h="226060">
                <a:moveTo>
                  <a:pt x="0" y="0"/>
                </a:moveTo>
                <a:lnTo>
                  <a:pt x="4071049" y="0"/>
                </a:lnTo>
                <a:lnTo>
                  <a:pt x="4071049" y="225752"/>
                </a:lnTo>
                <a:lnTo>
                  <a:pt x="0" y="225752"/>
                </a:lnTo>
                <a:lnTo>
                  <a:pt x="0" y="0"/>
                </a:lnTo>
                <a:close/>
              </a:path>
            </a:pathLst>
          </a:custGeom>
          <a:solidFill>
            <a:srgbClr val="FF50AB">
              <a:alpha val="2037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153FCB-1FAE-BA4F-B5B0-BAB3D3EBA59D}"/>
              </a:ext>
            </a:extLst>
          </p:cNvPr>
          <p:cNvGrpSpPr/>
          <p:nvPr/>
        </p:nvGrpSpPr>
        <p:grpSpPr>
          <a:xfrm>
            <a:off x="4267200" y="1007492"/>
            <a:ext cx="3581400" cy="3112318"/>
            <a:chOff x="4267200" y="1007492"/>
            <a:chExt cx="3581400" cy="3112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0EDA0E-B20A-1B42-891A-4D622C161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7" t="3279" b="57628"/>
            <a:stretch/>
          </p:blipFill>
          <p:spPr>
            <a:xfrm>
              <a:off x="4267200" y="1007492"/>
              <a:ext cx="3581400" cy="1524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839FDEE-207E-CD4F-B0B2-AB1D809BD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87" t="59673"/>
            <a:stretch/>
          </p:blipFill>
          <p:spPr>
            <a:xfrm>
              <a:off x="4267200" y="2547689"/>
              <a:ext cx="3581400" cy="1572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9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Conclusions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103AF-4E69-B247-8510-93AC56FB9E23}"/>
              </a:ext>
            </a:extLst>
          </p:cNvPr>
          <p:cNvSpPr txBox="1"/>
          <p:nvPr/>
        </p:nvSpPr>
        <p:spPr>
          <a:xfrm>
            <a:off x="477548" y="1352550"/>
            <a:ext cx="8371402" cy="204735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Focus on the 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 ability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adaptive gradient methods</a:t>
            </a: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endParaRPr lang="en-US" sz="16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Propose SAGD algorithms, which </a:t>
            </a:r>
            <a:r>
              <a:rPr lang="en-US" sz="16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 the generalization performance </a:t>
            </a: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in both theory and practice through a novel use of differential privacy</a:t>
            </a: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endParaRPr lang="en-US" sz="16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9095" indent="-367030">
              <a:spcBef>
                <a:spcPts val="525"/>
              </a:spcBef>
              <a:buFontTx/>
              <a:buChar char="●"/>
              <a:tabLst>
                <a:tab pos="379095" algn="l"/>
                <a:tab pos="379730" algn="l"/>
              </a:tabLst>
            </a:pP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Experimental studies highlight that the proposed algorithms are </a:t>
            </a:r>
            <a:r>
              <a:rPr lang="en-US" sz="16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competitive and often better</a:t>
            </a: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 than baseline algorithms for training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112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Stochastic non-convex optimization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B9AF0-086C-2A46-897D-6BA573FD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3950"/>
            <a:ext cx="7038692" cy="38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9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Main Idea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7064B-AC91-D145-9182-EE31C537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23950"/>
            <a:ext cx="6827693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1CCAC-DF54-264D-8791-86552F7D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02" y="4168505"/>
            <a:ext cx="6358804" cy="8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6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Main Idea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7064B-AC91-D145-9182-EE31C537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23950"/>
            <a:ext cx="6827693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89208-68F9-284C-B068-2487C744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02" y="4165583"/>
            <a:ext cx="5969000" cy="8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6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Main Idea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7064B-AC91-D145-9182-EE31C537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23950"/>
            <a:ext cx="6827693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F4957-87CD-BF4D-8CA9-924C5C9A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31" y="4035186"/>
            <a:ext cx="5982629" cy="10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8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Differential Privacy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381D6-98FA-4240-8DBD-86234E069225}"/>
              </a:ext>
            </a:extLst>
          </p:cNvPr>
          <p:cNvSpPr txBox="1"/>
          <p:nvPr/>
        </p:nvSpPr>
        <p:spPr>
          <a:xfrm>
            <a:off x="687972" y="1141103"/>
            <a:ext cx="776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Main Point</a:t>
            </a: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 There is no much difference between the output of the algorithm over two datasets that differ in one data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EBEBB-DAF2-1845-9AE7-C227F3A9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34147"/>
            <a:ext cx="6443596" cy="1396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CDA9AC3-8887-164B-9A0C-3577197317C2}"/>
              </a:ext>
            </a:extLst>
          </p:cNvPr>
          <p:cNvGrpSpPr/>
          <p:nvPr/>
        </p:nvGrpSpPr>
        <p:grpSpPr>
          <a:xfrm>
            <a:off x="6046566" y="3022988"/>
            <a:ext cx="967932" cy="1037917"/>
            <a:chOff x="6145434" y="2667000"/>
            <a:chExt cx="967932" cy="103791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96F61BB-262D-4943-A67D-8C1952AAD412}"/>
                </a:ext>
              </a:extLst>
            </p:cNvPr>
            <p:cNvSpPr/>
            <p:nvPr/>
          </p:nvSpPr>
          <p:spPr>
            <a:xfrm>
              <a:off x="6477000" y="2667000"/>
              <a:ext cx="152400" cy="408110"/>
            </a:xfrm>
            <a:prstGeom prst="ellipse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ular Callout 30">
              <a:extLst>
                <a:ext uri="{FF2B5EF4-FFF2-40B4-BE49-F238E27FC236}">
                  <a16:creationId xmlns:a16="http://schemas.microsoft.com/office/drawing/2014/main" id="{6A09F2F1-CBAE-2141-AF82-904F51C230E8}"/>
                </a:ext>
              </a:extLst>
            </p:cNvPr>
            <p:cNvSpPr/>
            <p:nvPr/>
          </p:nvSpPr>
          <p:spPr>
            <a:xfrm>
              <a:off x="6145434" y="3296807"/>
              <a:ext cx="967932" cy="408110"/>
            </a:xfrm>
            <a:prstGeom prst="wedgeRoundRectCallout">
              <a:avLst>
                <a:gd name="adj1" fmla="val -6998"/>
                <a:gd name="adj2" fmla="val -100756"/>
                <a:gd name="adj3" fmla="val 16667"/>
              </a:avLst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Probability of failure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1AC4FA-D81B-6A45-B023-C5306F9E4542}"/>
              </a:ext>
            </a:extLst>
          </p:cNvPr>
          <p:cNvGrpSpPr/>
          <p:nvPr/>
        </p:nvGrpSpPr>
        <p:grpSpPr>
          <a:xfrm>
            <a:off x="4460058" y="3016843"/>
            <a:ext cx="744596" cy="997005"/>
            <a:chOff x="6257102" y="2667000"/>
            <a:chExt cx="744596" cy="9970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15829-F2E5-E142-87F5-C7E38A40C779}"/>
                </a:ext>
              </a:extLst>
            </p:cNvPr>
            <p:cNvSpPr/>
            <p:nvPr/>
          </p:nvSpPr>
          <p:spPr>
            <a:xfrm>
              <a:off x="6477000" y="2667000"/>
              <a:ext cx="152400" cy="408110"/>
            </a:xfrm>
            <a:prstGeom prst="ellipse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58C857C5-A2E5-8445-9A46-EDD2E9305D2C}"/>
                </a:ext>
              </a:extLst>
            </p:cNvPr>
            <p:cNvSpPr/>
            <p:nvPr/>
          </p:nvSpPr>
          <p:spPr>
            <a:xfrm>
              <a:off x="6257102" y="3271914"/>
              <a:ext cx="744596" cy="392091"/>
            </a:xfrm>
            <a:prstGeom prst="wedgeRoundRectCallout">
              <a:avLst>
                <a:gd name="adj1" fmla="val -6998"/>
                <a:gd name="adj2" fmla="val -100756"/>
                <a:gd name="adj3" fmla="val 16667"/>
              </a:avLst>
            </a:prstGeom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Privacy budget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06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Differential Privacy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047FDB7-0B04-9E46-AE12-DD675274F7CF}"/>
              </a:ext>
            </a:extLst>
          </p:cNvPr>
          <p:cNvGrpSpPr/>
          <p:nvPr/>
        </p:nvGrpSpPr>
        <p:grpSpPr>
          <a:xfrm>
            <a:off x="384725" y="1733550"/>
            <a:ext cx="8201642" cy="2281532"/>
            <a:chOff x="625271" y="1768437"/>
            <a:chExt cx="8201642" cy="22815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AB1DD4-56EE-994A-BADA-8397DB2B1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5" t="3227" r="7052" b="53981"/>
            <a:stretch/>
          </p:blipFill>
          <p:spPr>
            <a:xfrm>
              <a:off x="1188246" y="1768437"/>
              <a:ext cx="1935954" cy="9728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C170A8-BF45-4C4F-9C23-D08108B4A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59" t="54398" r="7237" b="2808"/>
            <a:stretch/>
          </p:blipFill>
          <p:spPr>
            <a:xfrm>
              <a:off x="1219200" y="3077089"/>
              <a:ext cx="1905000" cy="9728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E7400A-3B30-DB40-9542-F5CF3D6585C8}"/>
                    </a:ext>
                  </a:extLst>
                </p:cNvPr>
                <p:cNvSpPr txBox="1"/>
                <p:nvPr/>
              </p:nvSpPr>
              <p:spPr>
                <a:xfrm>
                  <a:off x="660827" y="2189950"/>
                  <a:ext cx="3910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9D173CA-0193-0940-869C-F3F705A20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827" y="2189950"/>
                  <a:ext cx="39106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80E5E5-E6E2-F045-8F4D-EF836BF02DCD}"/>
                    </a:ext>
                  </a:extLst>
                </p:cNvPr>
                <p:cNvSpPr txBox="1"/>
                <p:nvPr/>
              </p:nvSpPr>
              <p:spPr>
                <a:xfrm>
                  <a:off x="625271" y="3348437"/>
                  <a:ext cx="4379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394AAA1-C332-6340-9551-2CB84E139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71" y="3348437"/>
                  <a:ext cx="437940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2E2600-4B15-3E4B-8549-3D33131B2E58}"/>
                </a:ext>
              </a:extLst>
            </p:cNvPr>
            <p:cNvGrpSpPr/>
            <p:nvPr/>
          </p:nvGrpSpPr>
          <p:grpSpPr>
            <a:xfrm>
              <a:off x="4242256" y="1874950"/>
              <a:ext cx="990600" cy="790763"/>
              <a:chOff x="4242256" y="1874950"/>
              <a:chExt cx="990600" cy="790763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DE161F3C-0C00-8D41-985D-4DB174670A5A}"/>
                  </a:ext>
                </a:extLst>
              </p:cNvPr>
              <p:cNvSpPr/>
              <p:nvPr/>
            </p:nvSpPr>
            <p:spPr>
              <a:xfrm>
                <a:off x="4242256" y="1874950"/>
                <a:ext cx="990600" cy="790763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8A786A9A-34A5-DE4C-92CB-42B0FBC70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1799" y="1934136"/>
                <a:ext cx="646201" cy="64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12450A3-7E38-394E-B3D5-9713CEAF18EB}"/>
                      </a:ext>
                    </a:extLst>
                  </p:cNvPr>
                  <p:cNvSpPr txBox="1"/>
                  <p:nvPr/>
                </p:nvSpPr>
                <p:spPr>
                  <a:xfrm>
                    <a:off x="4758791" y="2249200"/>
                    <a:ext cx="451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DF166C-D344-7B43-9188-084911D176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8791" y="2249200"/>
                    <a:ext cx="45159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35DD81-30FF-F348-9A99-F84CC472ED45}"/>
                </a:ext>
              </a:extLst>
            </p:cNvPr>
            <p:cNvGrpSpPr/>
            <p:nvPr/>
          </p:nvGrpSpPr>
          <p:grpSpPr>
            <a:xfrm>
              <a:off x="4231315" y="3183044"/>
              <a:ext cx="990600" cy="790763"/>
              <a:chOff x="4242256" y="1874950"/>
              <a:chExt cx="990600" cy="790763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736F3D87-C5C7-8745-B911-B79D2AF8FAAF}"/>
                  </a:ext>
                </a:extLst>
              </p:cNvPr>
              <p:cNvSpPr/>
              <p:nvPr/>
            </p:nvSpPr>
            <p:spPr>
              <a:xfrm>
                <a:off x="4242256" y="1874950"/>
                <a:ext cx="990600" cy="790763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1719553E-0EFD-F543-854F-5BAB90A85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1799" y="1934136"/>
                <a:ext cx="646201" cy="64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2A7792F-D8BD-0247-AD30-D124F1B7E5B6}"/>
                      </a:ext>
                    </a:extLst>
                  </p:cNvPr>
                  <p:cNvSpPr txBox="1"/>
                  <p:nvPr/>
                </p:nvSpPr>
                <p:spPr>
                  <a:xfrm>
                    <a:off x="4758791" y="2249200"/>
                    <a:ext cx="4515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9BC876C-367B-BB42-B9A1-FADECB7736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8791" y="2249200"/>
                    <a:ext cx="4515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BA73FC3F-2B0D-5749-AA12-13D1C7021FCE}"/>
                </a:ext>
              </a:extLst>
            </p:cNvPr>
            <p:cNvSpPr/>
            <p:nvPr/>
          </p:nvSpPr>
          <p:spPr>
            <a:xfrm>
              <a:off x="3288853" y="2167190"/>
              <a:ext cx="690382" cy="1983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D297C51-A61D-7241-9004-7F3A0CDFB1E6}"/>
                </a:ext>
              </a:extLst>
            </p:cNvPr>
            <p:cNvSpPr/>
            <p:nvPr/>
          </p:nvSpPr>
          <p:spPr>
            <a:xfrm>
              <a:off x="3282666" y="3478592"/>
              <a:ext cx="690382" cy="19835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DFD4A1E8-92B1-1045-8E66-B9C74731DDB1}"/>
                </a:ext>
              </a:extLst>
            </p:cNvPr>
            <p:cNvSpPr/>
            <p:nvPr/>
          </p:nvSpPr>
          <p:spPr>
            <a:xfrm rot="1829730">
              <a:off x="5418604" y="2470591"/>
              <a:ext cx="690382" cy="122783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253AF512-ABC1-6F4D-A239-8D33D329B5F5}"/>
                </a:ext>
              </a:extLst>
            </p:cNvPr>
            <p:cNvSpPr/>
            <p:nvPr/>
          </p:nvSpPr>
          <p:spPr>
            <a:xfrm rot="19895791">
              <a:off x="5422828" y="3387357"/>
              <a:ext cx="690382" cy="122783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772E79-A225-2A4B-9387-F74621D597DE}"/>
                    </a:ext>
                  </a:extLst>
                </p:cNvPr>
                <p:cNvSpPr txBox="1"/>
                <p:nvPr/>
              </p:nvSpPr>
              <p:spPr>
                <a:xfrm>
                  <a:off x="5559029" y="2198544"/>
                  <a:ext cx="6687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520036E-DE70-D144-BCB5-48204E398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029" y="2198544"/>
                  <a:ext cx="66877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16A1DB-2B4E-084F-8829-4533E8DC1873}"/>
                    </a:ext>
                  </a:extLst>
                </p:cNvPr>
                <p:cNvSpPr txBox="1"/>
                <p:nvPr/>
              </p:nvSpPr>
              <p:spPr>
                <a:xfrm>
                  <a:off x="5596698" y="3452244"/>
                  <a:ext cx="7100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0BE303-DBE6-934F-BFA0-C143FB34B7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6698" y="3452244"/>
                  <a:ext cx="710003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014B3D-AAB4-2F44-8870-4BAD1656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5863" y="2523116"/>
              <a:ext cx="2611050" cy="935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2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424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Basic properties of DP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14:cNvPr>
              <p14:cNvContentPartPr/>
              <p14:nvPr/>
            </p14:nvContentPartPr>
            <p14:xfrm>
              <a:off x="-226065" y="114110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CD20A48-C79B-F944-ADDA-C9A0E61152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065" y="1132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807785C-0AB4-514C-B4B5-B7B22A03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141103"/>
            <a:ext cx="6705600" cy="34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66675" rIns="0" bIns="0" rtlCol="0">
        <a:spAutoFit/>
      </a:bodyPr>
      <a:lstStyle>
        <a:defPPr marL="379095" indent="-367030" algn="l">
          <a:lnSpc>
            <a:spcPct val="100000"/>
          </a:lnSpc>
          <a:spcBef>
            <a:spcPts val="525"/>
          </a:spcBef>
          <a:buChar char="●"/>
          <a:tabLst>
            <a:tab pos="379095" algn="l"/>
            <a:tab pos="379730" algn="l"/>
          </a:tabLst>
          <a:defRPr sz="1800" spc="-5" dirty="0">
            <a:solidFill>
              <a:srgbClr val="595959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8682</TotalTime>
  <Words>437</Words>
  <Application>Microsoft Macintosh PowerPoint</Application>
  <PresentationFormat>On-screen Show (16:9)</PresentationFormat>
  <Paragraphs>93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Helvetica Neue</vt:lpstr>
      <vt:lpstr>Office Theme</vt:lpstr>
      <vt:lpstr>Towards Better Generalization of Adaptive Gradient Methods</vt:lpstr>
      <vt:lpstr>First-order gradient optimizers for deep learning</vt:lpstr>
      <vt:lpstr>Stochastic non-convex optimization</vt:lpstr>
      <vt:lpstr>Main Idea</vt:lpstr>
      <vt:lpstr>Main Idea</vt:lpstr>
      <vt:lpstr>Main Idea</vt:lpstr>
      <vt:lpstr>Differential Privacy</vt:lpstr>
      <vt:lpstr>Differential Privacy</vt:lpstr>
      <vt:lpstr>Basic properties of DP</vt:lpstr>
      <vt:lpstr>SAGD with Laplace mechanism</vt:lpstr>
      <vt:lpstr>SAGD with Laplace mechanism </vt:lpstr>
      <vt:lpstr>SAGD with Laplace mechanism </vt:lpstr>
      <vt:lpstr>SAGD with Laplace mechanism </vt:lpstr>
      <vt:lpstr>SAGD with Sparse vector technique</vt:lpstr>
      <vt:lpstr>SAGD with Sparse vector technique</vt:lpstr>
      <vt:lpstr>Mini-batch SAGD algorithm</vt:lpstr>
      <vt:lpstr>Experiments Settings</vt:lpstr>
      <vt:lpstr>Experiments Results</vt:lpstr>
      <vt:lpstr>Experiments 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Robustness to Model Inversion  Attacks via Mutual Information Regularization</dc:title>
  <cp:lastModifiedBy>Ding, Jiahao</cp:lastModifiedBy>
  <cp:revision>59</cp:revision>
  <dcterms:created xsi:type="dcterms:W3CDTF">2021-09-02T15:19:55Z</dcterms:created>
  <dcterms:modified xsi:type="dcterms:W3CDTF">2022-05-26T16:46:18Z</dcterms:modified>
</cp:coreProperties>
</file>